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57" r:id="rId3"/>
    <p:sldId id="266" r:id="rId4"/>
    <p:sldId id="258" r:id="rId5"/>
    <p:sldId id="268" r:id="rId6"/>
    <p:sldId id="269" r:id="rId7"/>
    <p:sldId id="270" r:id="rId8"/>
    <p:sldId id="271" r:id="rId9"/>
    <p:sldId id="259" r:id="rId10"/>
    <p:sldId id="260" r:id="rId11"/>
    <p:sldId id="272" r:id="rId12"/>
    <p:sldId id="273" r:id="rId13"/>
    <p:sldId id="274" r:id="rId14"/>
    <p:sldId id="275" r:id="rId15"/>
    <p:sldId id="276" r:id="rId16"/>
    <p:sldId id="277" r:id="rId17"/>
    <p:sldId id="261" r:id="rId18"/>
    <p:sldId id="262" r:id="rId19"/>
    <p:sldId id="263" r:id="rId20"/>
    <p:sldId id="264" r:id="rId21"/>
    <p:sldId id="265" r:id="rId22"/>
    <p:sldId id="278" r:id="rId23"/>
    <p:sldId id="279" r:id="rId24"/>
    <p:sldId id="280" r:id="rId25"/>
    <p:sldId id="281"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2736484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45220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9781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2622555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25621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61762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42298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87545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75234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289433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0D09D2-5C1F-431C-9CAC-508C8840D93E}" type="datetimeFigureOut">
              <a:rPr lang="ar-SA" smtClean="0"/>
              <a:pPr/>
              <a:t>07/02/1438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84713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50D09D2-5C1F-431C-9CAC-508C8840D93E}" type="datetimeFigureOut">
              <a:rPr lang="ar-SA" smtClean="0"/>
              <a:pPr/>
              <a:t>07/02/1438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1B7B17-48B3-4810-ABA2-9A581B35EE80}" type="slidenum">
              <a:rPr lang="ar-SA" smtClean="0"/>
              <a:pPr/>
              <a:t>‹N°›</a:t>
            </a:fld>
            <a:endParaRPr lang="ar-SA"/>
          </a:p>
        </p:txBody>
      </p:sp>
    </p:spTree>
    <p:extLst>
      <p:ext uri="{BB962C8B-B14F-4D97-AF65-F5344CB8AC3E}">
        <p14:creationId xmlns:p14="http://schemas.microsoft.com/office/powerpoint/2010/main" xmlns="" val="1710899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50000"/>
            </a:schemeClr>
          </a:solidFill>
        </p:spPr>
        <p:style>
          <a:lnRef idx="2">
            <a:schemeClr val="accent1"/>
          </a:lnRef>
          <a:fillRef idx="1">
            <a:schemeClr val="lt1"/>
          </a:fillRef>
          <a:effectRef idx="0">
            <a:schemeClr val="accent1"/>
          </a:effectRef>
          <a:fontRef idx="minor">
            <a:schemeClr val="dk1"/>
          </a:fontRef>
        </p:style>
        <p:txBody>
          <a:bodyPr/>
          <a:lstStyle/>
          <a:p>
            <a:r>
              <a:rPr lang="ar-SA" b="1" dirty="0" smtClean="0">
                <a:solidFill>
                  <a:srgbClr val="FFFF00"/>
                </a:solidFill>
              </a:rPr>
              <a:t>إدارة الموارد البشرية الدولية</a:t>
            </a:r>
            <a:endParaRPr lang="ar-SA" b="1" dirty="0">
              <a:solidFill>
                <a:srgbClr val="FFFF00"/>
              </a:solidFill>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ar-SA" sz="3600" dirty="0" smtClean="0"/>
              <a:t>  </a:t>
            </a:r>
            <a:r>
              <a:rPr lang="ar-SA" sz="5400" dirty="0" smtClean="0"/>
              <a:t>مقدمة :</a:t>
            </a:r>
            <a:endParaRPr lang="ar-SA" sz="3600" dirty="0" smtClean="0"/>
          </a:p>
          <a:p>
            <a:pPr marL="0" indent="0">
              <a:buNone/>
            </a:pPr>
            <a:r>
              <a:rPr lang="ar-SA" dirty="0" smtClean="0"/>
              <a:t>   </a:t>
            </a:r>
            <a:r>
              <a:rPr lang="ar-SA" sz="3600" dirty="0" smtClean="0"/>
              <a:t>تعد الموارد البشرية المكون الاساسي والمرتكز الرئيس لمنظمات الاعمال الربحية وغير الربحية، حيث تعتبر هذه المنظمات الموارد البشرية بمثابة الاصول الاكثر قيمة وربحية بالنسبة لمنظمات الاعمال، وهذا التوجه جعل من مسألة تحديد احتياجات المنظمة من الموارد البشرية وتدريبهم وتطوير مهاراتهم وخبراتهم وتحفيزهم وتعويضهم في غاية من الاهمية.</a:t>
            </a:r>
            <a:endParaRPr lang="ar-SA" sz="3600" dirty="0"/>
          </a:p>
        </p:txBody>
      </p:sp>
    </p:spTree>
    <p:extLst>
      <p:ext uri="{BB962C8B-B14F-4D97-AF65-F5344CB8AC3E}">
        <p14:creationId xmlns:p14="http://schemas.microsoft.com/office/powerpoint/2010/main" xmlns="" val="3967808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style>
          <a:lnRef idx="2">
            <a:schemeClr val="accent1"/>
          </a:lnRef>
          <a:fillRef idx="1">
            <a:schemeClr val="lt1"/>
          </a:fillRef>
          <a:effectRef idx="0">
            <a:schemeClr val="accent1"/>
          </a:effectRef>
          <a:fontRef idx="minor">
            <a:schemeClr val="dk1"/>
          </a:fontRef>
        </p:style>
        <p:txBody>
          <a:bodyPr/>
          <a:lstStyle/>
          <a:p>
            <a:r>
              <a:rPr lang="ar-SA" dirty="0" smtClean="0"/>
              <a:t>مجالات العمل الدولية </a:t>
            </a:r>
            <a:endParaRPr lang="ar-SA" dirty="0"/>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ar-SA" sz="6000" dirty="0" smtClean="0"/>
              <a:t>1- قسم التصدير</a:t>
            </a:r>
          </a:p>
          <a:p>
            <a:pPr marL="0" indent="0">
              <a:buNone/>
            </a:pPr>
            <a:r>
              <a:rPr lang="ar-SA" sz="6000" dirty="0" smtClean="0"/>
              <a:t>2-قسم العمليات الدولية</a:t>
            </a:r>
          </a:p>
          <a:p>
            <a:pPr marL="0" indent="0">
              <a:buNone/>
            </a:pPr>
            <a:r>
              <a:rPr lang="ar-SA" sz="6000" dirty="0" smtClean="0"/>
              <a:t>3- قسم تنظيم الاعمال الدولية</a:t>
            </a:r>
          </a:p>
          <a:p>
            <a:pPr marL="0" indent="0">
              <a:buNone/>
            </a:pPr>
            <a:endParaRPr lang="ar-SA" sz="6000" dirty="0" smtClean="0"/>
          </a:p>
          <a:p>
            <a:pPr marL="0" indent="0">
              <a:buNone/>
            </a:pPr>
            <a:endParaRPr lang="ar-SA" dirty="0"/>
          </a:p>
        </p:txBody>
      </p:sp>
    </p:spTree>
    <p:extLst>
      <p:ext uri="{BB962C8B-B14F-4D97-AF65-F5344CB8AC3E}">
        <p14:creationId xmlns:p14="http://schemas.microsoft.com/office/powerpoint/2010/main" xmlns="" val="2866283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75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ar-SA" sz="5400" b="1" dirty="0" smtClean="0">
                <a:solidFill>
                  <a:schemeClr val="bg1"/>
                </a:solidFill>
              </a:rPr>
              <a:t>فلسفة اختيار تعيين الكادر الوظيفي</a:t>
            </a:r>
            <a:endParaRPr lang="ar-SA" sz="5400" b="1" dirty="0">
              <a:solidFill>
                <a:schemeClr val="bg1"/>
              </a:solidFill>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lnSpc>
                <a:spcPct val="115000"/>
              </a:lnSpc>
              <a:spcAft>
                <a:spcPts val="1000"/>
              </a:spcAft>
            </a:pPr>
            <a:r>
              <a:rPr lang="ar-SA" dirty="0">
                <a:ea typeface="Calibri"/>
              </a:rPr>
              <a:t>مديرون من البلد الأم:</a:t>
            </a:r>
            <a:endParaRPr lang="en-US" dirty="0">
              <a:ea typeface="Calibri"/>
              <a:cs typeface="Arial"/>
            </a:endParaRPr>
          </a:p>
          <a:p>
            <a:pPr>
              <a:lnSpc>
                <a:spcPct val="115000"/>
              </a:lnSpc>
              <a:spcAft>
                <a:spcPts val="1000"/>
              </a:spcAft>
            </a:pPr>
            <a:r>
              <a:rPr lang="ar-SA" dirty="0">
                <a:ea typeface="Calibri"/>
              </a:rPr>
              <a:t>تفضل الكثير من الشركات الدولية متعددة الجنسية وغيرها من المنظمات المماثلة أن يتولى الوظائف الرئيسية في الوحدات والفروع التابعة لها في الخارج أشخاص ينتمون إلى البلد الأصلي لهذه الشركات والمنظمات لأن مثل هذا الأمر يحقق لها المزايا التالية:</a:t>
            </a:r>
            <a:endParaRPr lang="en-US" dirty="0">
              <a:ea typeface="Calibri"/>
              <a:cs typeface="Arial"/>
            </a:endParaRPr>
          </a:p>
          <a:p>
            <a:pPr>
              <a:lnSpc>
                <a:spcPct val="115000"/>
              </a:lnSpc>
              <a:spcAft>
                <a:spcPts val="1000"/>
              </a:spcAft>
            </a:pPr>
            <a:r>
              <a:rPr lang="ar-SA" dirty="0">
                <a:ea typeface="Calibri"/>
              </a:rPr>
              <a:t>أ‌-	ولاء هؤلاء المديرين للمنظمة في حالة نشوب نزاع بينها وبين السلطات المحلية في البلد المضيف فلو نشب النزاع وكان المديرون الرئيسيون من مواطني البلد المضيف لانحاز هؤلاء المديرون في الغالب إلى مصالح بلدهم ضد مصالح المنظمة التي يعملون معها.</a:t>
            </a:r>
            <a:endParaRPr lang="en-US" dirty="0">
              <a:ea typeface="Calibri"/>
              <a:cs typeface="Arial"/>
            </a:endParaRPr>
          </a:p>
        </p:txBody>
      </p:sp>
    </p:spTree>
    <p:extLst>
      <p:ext uri="{BB962C8B-B14F-4D97-AF65-F5344CB8AC3E}">
        <p14:creationId xmlns:p14="http://schemas.microsoft.com/office/powerpoint/2010/main" xmlns="" val="1476157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ar-SA" dirty="0"/>
              <a:t>ب‌-	سهولة الاتصال بين رئاسة المنظمة والوحدات التابعة لها في الخارج وذلك لأن طرفي الاتصال في مثل هذه الحالة يستندان إلى خلفية ثقافية واحدة (اللغة، الدين، العادات الاجتماعية... الخ).</a:t>
            </a:r>
          </a:p>
          <a:p>
            <a:endParaRPr lang="ar-SA" dirty="0"/>
          </a:p>
          <a:p>
            <a:r>
              <a:rPr lang="ar-SA" dirty="0"/>
              <a:t>ت‌-	إن اختيار المديرين الرئيسيين من البلد الأصلي يضمن أيضاً جودة تفسير سياسات المنظمة وذلك لأن المنظمة تكون في العادة متأكدة من كفاءة تدريب مثل هؤلاء المديرين وإلمامهم بمختلف السياسات الرئيسية.</a:t>
            </a:r>
          </a:p>
        </p:txBody>
      </p:sp>
    </p:spTree>
    <p:extLst>
      <p:ext uri="{BB962C8B-B14F-4D97-AF65-F5344CB8AC3E}">
        <p14:creationId xmlns:p14="http://schemas.microsoft.com/office/powerpoint/2010/main" xmlns="" val="3934233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ar-SA" dirty="0"/>
              <a:t>مديرون من البلد المضيف:</a:t>
            </a:r>
          </a:p>
          <a:p>
            <a:pPr marL="0" indent="0">
              <a:buNone/>
            </a:pPr>
            <a:r>
              <a:rPr lang="ar-SA" dirty="0"/>
              <a:t>مع نمو الشعور القومي لدى دول العامل الثالث ، حيث تمارس الشركات الدولية أغلبية أنشطتها، ومع تعالي صرخات الاتهام بالاستغلال السياسي والاقتصادي والاجتماعي لثروات وشعوب البلدان المضيفة من قبل هذه الشركات، وجدت الشركات الدولية أنه لزاماً عليها أن تغير قدر الإمكان من أسلوب اختيار موظفيها الرئيسيين في البلدان المضيفة واصبحت السياسات الرئيسية لبعض الشركات الدولية في هذا المجال هي محاولة الاعتماد على عناصر من البلد المضيف في إدارة عملياتها ، ومن ابرز الأمثلة على ذلك شركة (ماسي </a:t>
            </a:r>
            <a:r>
              <a:rPr lang="ar-SA" dirty="0" smtClean="0"/>
              <a:t>فيرجسون) </a:t>
            </a:r>
            <a:r>
              <a:rPr lang="ar-SA" dirty="0"/>
              <a:t>الكندية، ويحقق أسلوب اختيار المديرين الرئيسيين في الفروع والوحدات التابعة للشركة الدولية من بين مواطني البلد المضيف المزايا التالية:</a:t>
            </a:r>
          </a:p>
          <a:p>
            <a:pPr marL="0" indent="0">
              <a:buNone/>
            </a:pPr>
            <a:endParaRPr lang="ar-SA" dirty="0" smtClean="0"/>
          </a:p>
          <a:p>
            <a:pPr marL="0" indent="0">
              <a:buNone/>
            </a:pPr>
            <a:endParaRPr lang="ar-SA" dirty="0"/>
          </a:p>
        </p:txBody>
      </p:sp>
    </p:spTree>
    <p:extLst>
      <p:ext uri="{BB962C8B-B14F-4D97-AF65-F5344CB8AC3E}">
        <p14:creationId xmlns:p14="http://schemas.microsoft.com/office/powerpoint/2010/main" xmlns="" val="1493341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buNone/>
            </a:pPr>
            <a:r>
              <a:rPr lang="ar-SA" dirty="0" smtClean="0"/>
              <a:t>1-سهولة </a:t>
            </a:r>
            <a:r>
              <a:rPr lang="ar-SA" dirty="0"/>
              <a:t>إنجاز أعمال الشركة في البلد المضيف وذلك لأن المديرين في هذه الحالة يكون لديهم إلمام كامل بلغة البلد وثقافته.</a:t>
            </a:r>
          </a:p>
          <a:p>
            <a:pPr marL="0" indent="0">
              <a:buNone/>
            </a:pPr>
            <a:r>
              <a:rPr lang="ar-SA" dirty="0"/>
              <a:t>2.	التخلص من مشكلة التكيف الثقافي التي تواجه المديرين وعائلاتهم عند الانتقال من بيئة إلى أخرى، والتي قد تمثل مشكلة كبيرة للشركات، مثلاً أشارت بعض الدراسات إلى أن ما يصل إلى حوالي 80% من المديرين الأمريكيين الذين تم إرسالهم للعمل في اليابان خلال الستينات كانوا يضطرون إلى العودة سريعاً بسبب عدم قدرتهم واسرهم على التكيف الثقافي مع الحياة هناك.</a:t>
            </a:r>
          </a:p>
          <a:p>
            <a:pPr marL="0" indent="0">
              <a:buNone/>
            </a:pPr>
            <a:r>
              <a:rPr lang="ar-SA" dirty="0"/>
              <a:t>3.	التخفيف من حدة الشعور القومي المعادي للشركة ومصالحها في البلد المضيف، حيث أن وجود مدير محلي يرأس فرع الشركة يعطي عنها انطباعاً حسناً لدى سلطات ومواطني البلد المضيف.</a:t>
            </a:r>
          </a:p>
          <a:p>
            <a:pPr marL="0" indent="0">
              <a:buNone/>
            </a:pPr>
            <a:r>
              <a:rPr lang="ar-SA" dirty="0"/>
              <a:t>4.	التخفيف من الأعباء المالية الناجمة عن استخدام مديرين قادمين من البلد الأصلي للشركة إذا ما قورنت هذه التكلفة... بالمبالغ التي يمكن دفعها لمديرين مستخدمين محلياً إذا تم توافرهم.</a:t>
            </a:r>
          </a:p>
          <a:p>
            <a:pPr marL="0" indent="0">
              <a:buNone/>
            </a:pPr>
            <a:endParaRPr lang="ar-SA" dirty="0"/>
          </a:p>
        </p:txBody>
      </p:sp>
    </p:spTree>
    <p:extLst>
      <p:ext uri="{BB962C8B-B14F-4D97-AF65-F5344CB8AC3E}">
        <p14:creationId xmlns:p14="http://schemas.microsoft.com/office/powerpoint/2010/main" xmlns="" val="109703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ar-SA" dirty="0" smtClean="0"/>
              <a:t>3</a:t>
            </a:r>
            <a:r>
              <a:rPr lang="ar-SA" sz="3600" b="1" dirty="0" smtClean="0">
                <a:solidFill>
                  <a:srgbClr val="FF0000"/>
                </a:solidFill>
              </a:rPr>
              <a:t>- مديرو من بلد ثالث:</a:t>
            </a:r>
          </a:p>
          <a:p>
            <a:pPr marL="0" indent="0">
              <a:buNone/>
            </a:pPr>
            <a:r>
              <a:rPr lang="ar-SA" b="1" dirty="0"/>
              <a:t>في الكثير من الأحيان، ولأسباب مختلفة والتي تم مناقشتها أعلاه، يصبح اختيار مديرين للفروع الأجنبية من بين مواطني البلد الأصلي غير ممكن عملياً، ومن ناحية أخرى تجد الكثير من الشركات أن استخدام مديرين للفروع من البلد المضيف </a:t>
            </a:r>
            <a:r>
              <a:rPr lang="ar-SA" b="1" dirty="0" smtClean="0"/>
              <a:t>تصاحبه </a:t>
            </a:r>
            <a:r>
              <a:rPr lang="ar-SA" b="1" dirty="0"/>
              <a:t>مشكلات </a:t>
            </a:r>
            <a:r>
              <a:rPr lang="ar-SA" b="1" dirty="0" smtClean="0"/>
              <a:t>كثيرة. </a:t>
            </a:r>
          </a:p>
          <a:p>
            <a:pPr marL="0" indent="0">
              <a:buNone/>
            </a:pPr>
            <a:r>
              <a:rPr lang="ar-SA" b="1" dirty="0"/>
              <a:t> </a:t>
            </a:r>
            <a:r>
              <a:rPr lang="ar-SA" b="1" dirty="0" smtClean="0"/>
              <a:t>  تعتمد هذه الفلسفة فكرة أخري تعيين الموظفين في الشركة من جنسيات مختلفة (أي ليس من البلد الام والدولة المضيفة بالضرورة).مثلا تقوم شركتي نستله (</a:t>
            </a:r>
            <a:r>
              <a:rPr lang="en-US" b="1" dirty="0" smtClean="0"/>
              <a:t>Nestle</a:t>
            </a:r>
            <a:r>
              <a:rPr lang="ar-SA" b="1" dirty="0" smtClean="0"/>
              <a:t>)</a:t>
            </a:r>
            <a:r>
              <a:rPr lang="en-US" b="1" dirty="0" smtClean="0"/>
              <a:t>  </a:t>
            </a:r>
            <a:r>
              <a:rPr lang="ar-SA" b="1" dirty="0" smtClean="0"/>
              <a:t>وفيلبس(</a:t>
            </a:r>
            <a:r>
              <a:rPr lang="en-US" b="1" dirty="0" smtClean="0"/>
              <a:t>Philips</a:t>
            </a:r>
            <a:r>
              <a:rPr lang="ar-SA" b="1" dirty="0" smtClean="0"/>
              <a:t>)</a:t>
            </a:r>
            <a:r>
              <a:rPr lang="en-US" b="1" dirty="0" smtClean="0"/>
              <a:t> </a:t>
            </a:r>
            <a:r>
              <a:rPr lang="ar-SA" b="1" dirty="0" smtClean="0"/>
              <a:t>بالاعتماد بصورة كبيرة علي التعاقد مع الموظفين من ذوي التخصص العلمي والخبرة في المجال من بلد ثالث لغرض إدارة العمليات الانتاجية في البلد المضيف لفرع الشركة م.ج أو مشروعها.</a:t>
            </a:r>
            <a:endParaRPr lang="ar-SA" b="1" dirty="0"/>
          </a:p>
        </p:txBody>
      </p:sp>
    </p:spTree>
    <p:extLst>
      <p:ext uri="{BB962C8B-B14F-4D97-AF65-F5344CB8AC3E}">
        <p14:creationId xmlns:p14="http://schemas.microsoft.com/office/powerpoint/2010/main" xmlns="" val="3633930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ar-SA" dirty="0" smtClean="0"/>
              <a:t>وهدف الشركتين من تطبيق هذه الفلسفة هو من أجل تعميق مفهوم عولمة الانتاج ، من منظور استراتيجي طويل </a:t>
            </a:r>
            <a:r>
              <a:rPr lang="ar-SA" dirty="0" err="1" smtClean="0"/>
              <a:t>المدي</a:t>
            </a:r>
            <a:r>
              <a:rPr lang="ar-SA" dirty="0" smtClean="0"/>
              <a:t> </a:t>
            </a:r>
            <a:r>
              <a:rPr lang="ar-SA" dirty="0" smtClean="0"/>
              <a:t> </a:t>
            </a:r>
            <a:r>
              <a:rPr lang="ar-SA" dirty="0" smtClean="0"/>
              <a:t>يحدد المعالم المستقبلية لإدارة لإدارة الموارد البشرية الدولية لكلا الشركتين المذكورين.</a:t>
            </a:r>
            <a:endParaRPr lang="ar-SA" dirty="0"/>
          </a:p>
        </p:txBody>
      </p:sp>
    </p:spTree>
    <p:extLst>
      <p:ext uri="{BB962C8B-B14F-4D97-AF65-F5344CB8AC3E}">
        <p14:creationId xmlns:p14="http://schemas.microsoft.com/office/powerpoint/2010/main" xmlns="" val="820485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40000"/>
              <a:lumOff val="60000"/>
            </a:schemeClr>
          </a:solidFill>
        </p:spPr>
        <p:txBody>
          <a:bodyPr>
            <a:normAutofit fontScale="90000"/>
          </a:bodyPr>
          <a:lstStyle/>
          <a:p>
            <a:r>
              <a:rPr lang="ar-SA" b="1" dirty="0" smtClean="0"/>
              <a:t>تحديد المهارات الوظيفية </a:t>
            </a:r>
            <a:br>
              <a:rPr lang="ar-SA" b="1" dirty="0" smtClean="0"/>
            </a:br>
            <a:r>
              <a:rPr lang="en-US" b="1" dirty="0" smtClean="0"/>
              <a:t>Skills Determining</a:t>
            </a:r>
            <a:endParaRPr lang="ar-SA" b="1" dirty="0"/>
          </a:p>
        </p:txBody>
      </p:sp>
      <p:sp>
        <p:nvSpPr>
          <p:cNvPr id="3" name="عنصر نائب للمحتوى 2"/>
          <p:cNvSpPr>
            <a:spLocks noGrp="1"/>
          </p:cNvSpPr>
          <p:nvPr>
            <p:ph idx="1"/>
          </p:nvPr>
        </p:nvSpPr>
        <p:spPr>
          <a:solidFill>
            <a:schemeClr val="accent1">
              <a:lumMod val="50000"/>
            </a:schemeClr>
          </a:solidFill>
        </p:spPr>
        <p:txBody>
          <a:bodyPr>
            <a:normAutofit fontScale="92500"/>
          </a:bodyPr>
          <a:lstStyle/>
          <a:p>
            <a:pPr marL="0" indent="0">
              <a:buNone/>
            </a:pPr>
            <a:r>
              <a:rPr lang="ar-SA" b="1" dirty="0" smtClean="0">
                <a:solidFill>
                  <a:schemeClr val="bg1"/>
                </a:solidFill>
              </a:rPr>
              <a:t> </a:t>
            </a:r>
            <a:r>
              <a:rPr lang="ar-SA" sz="3600" b="1" dirty="0" smtClean="0">
                <a:solidFill>
                  <a:schemeClr val="bg1"/>
                </a:solidFill>
              </a:rPr>
              <a:t>يعتمد تحديد نوع المهارات والقدرات للإداريين الدوليين في الاعمال الدولية علي نوع فلسفة الكادر الوظيفي الذي تختاره الشركة . ويمكن بصورة عامة  تصنيف هذه المهارات الي مجموعتين هما:</a:t>
            </a:r>
          </a:p>
          <a:p>
            <a:pPr marL="0" indent="0">
              <a:buNone/>
            </a:pPr>
            <a:r>
              <a:rPr lang="ar-SA" sz="3600" b="1" dirty="0" smtClean="0">
                <a:solidFill>
                  <a:schemeClr val="bg1"/>
                </a:solidFill>
              </a:rPr>
              <a:t>أ- مجموعة المهارات الوظيفية التي يحتاجها الافراد العاملين في مقر الشركة الام.</a:t>
            </a:r>
          </a:p>
          <a:p>
            <a:pPr marL="0" indent="0">
              <a:buNone/>
            </a:pPr>
            <a:r>
              <a:rPr lang="ar-SA" sz="3600" b="1" dirty="0" smtClean="0">
                <a:solidFill>
                  <a:schemeClr val="bg1"/>
                </a:solidFill>
              </a:rPr>
              <a:t>ب- مجموعة المهارات الوظيفية التي يحتاجها الموظفون العاملون في الفروع التابعة في البلد المضيف.</a:t>
            </a:r>
            <a:endParaRPr lang="ar-SA" sz="3600" b="1" dirty="0">
              <a:solidFill>
                <a:schemeClr val="bg1"/>
              </a:solidFill>
            </a:endParaRPr>
          </a:p>
        </p:txBody>
      </p:sp>
    </p:spTree>
    <p:extLst>
      <p:ext uri="{BB962C8B-B14F-4D97-AF65-F5344CB8AC3E}">
        <p14:creationId xmlns:p14="http://schemas.microsoft.com/office/powerpoint/2010/main" xmlns="" val="2889825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036496"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SA" sz="3600" b="1" dirty="0" smtClean="0"/>
              <a:t>تحديد المهارات الوظيفية للإداريين علي اختلاف مستوياتهم الوظيفية</a:t>
            </a:r>
            <a:endParaRPr lang="ar-SA" sz="3600" b="1"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2266903540"/>
              </p:ext>
            </p:extLst>
          </p:nvPr>
        </p:nvGraphicFramePr>
        <p:xfrm>
          <a:off x="467544" y="2204864"/>
          <a:ext cx="8229600" cy="3718560"/>
        </p:xfrm>
        <a:graphic>
          <a:graphicData uri="http://schemas.openxmlformats.org/drawingml/2006/table">
            <a:tbl>
              <a:tblPr rtl="1" firstRow="1" bandRow="1">
                <a:tableStyleId>{5C22544A-7EE6-4342-B048-85BDC9FD1C3A}</a:tableStyleId>
              </a:tblPr>
              <a:tblGrid>
                <a:gridCol w="3697394"/>
                <a:gridCol w="4532206"/>
              </a:tblGrid>
              <a:tr h="370840">
                <a:tc>
                  <a:txBody>
                    <a:bodyPr/>
                    <a:lstStyle/>
                    <a:p>
                      <a:pPr rtl="1"/>
                      <a:r>
                        <a:rPr lang="ar-SA" sz="2400" b="1" dirty="0" smtClean="0"/>
                        <a:t>المهارات والقدرات اللازمة للقيام بمهام وواجبات الوظيفة في مقر الشركة الام</a:t>
                      </a:r>
                      <a:endParaRPr lang="ar-SA" sz="2400" b="1" dirty="0"/>
                    </a:p>
                  </a:txBody>
                  <a:tcPr>
                    <a:solidFill>
                      <a:schemeClr val="accent1">
                        <a:lumMod val="50000"/>
                      </a:schemeClr>
                    </a:solidFill>
                  </a:tcPr>
                </a:tc>
                <a:tc>
                  <a:txBody>
                    <a:bodyPr/>
                    <a:lstStyle/>
                    <a:p>
                      <a:pPr rtl="1"/>
                      <a:r>
                        <a:rPr lang="ar-SA" sz="2400" b="1" dirty="0" smtClean="0"/>
                        <a:t>المهارات والقدرات اللازمة</a:t>
                      </a:r>
                      <a:r>
                        <a:rPr lang="ar-SA" sz="2400" b="1" baseline="0" dirty="0" smtClean="0"/>
                        <a:t> للقيام بمهام وواجبات الوظيفة في البلد المضيف</a:t>
                      </a:r>
                      <a:endParaRPr lang="ar-SA" sz="2400" b="1" dirty="0"/>
                    </a:p>
                  </a:txBody>
                  <a:tcPr>
                    <a:solidFill>
                      <a:schemeClr val="accent1">
                        <a:lumMod val="50000"/>
                      </a:schemeClr>
                    </a:solidFill>
                  </a:tcPr>
                </a:tc>
              </a:tr>
              <a:tr h="370840">
                <a:tc>
                  <a:txBody>
                    <a:bodyPr/>
                    <a:lstStyle/>
                    <a:p>
                      <a:pPr rtl="1"/>
                      <a:r>
                        <a:rPr lang="ar-SA" sz="2400" b="1" dirty="0" smtClean="0"/>
                        <a:t>1- مهارات فنية </a:t>
                      </a:r>
                    </a:p>
                    <a:p>
                      <a:pPr rtl="1"/>
                      <a:endParaRPr lang="ar-SA" sz="2400" b="1" dirty="0"/>
                    </a:p>
                  </a:txBody>
                  <a:tcPr>
                    <a:solidFill>
                      <a:srgbClr val="FFC000"/>
                    </a:solidFill>
                  </a:tcPr>
                </a:tc>
                <a:tc>
                  <a:txBody>
                    <a:bodyPr/>
                    <a:lstStyle/>
                    <a:p>
                      <a:pPr rtl="1"/>
                      <a:r>
                        <a:rPr lang="ar-SA" sz="2400" b="1" dirty="0" smtClean="0"/>
                        <a:t>1- مهارات التكييف</a:t>
                      </a:r>
                      <a:r>
                        <a:rPr lang="ar-SA" sz="2400" b="1" baseline="0" dirty="0" smtClean="0"/>
                        <a:t> مع ظروف العمل الجديدة مثل مهارات الصبر والتحمل ...الخ.</a:t>
                      </a:r>
                      <a:endParaRPr lang="ar-SA" sz="2400" b="1" dirty="0"/>
                    </a:p>
                  </a:txBody>
                  <a:tcPr>
                    <a:solidFill>
                      <a:srgbClr val="FFC000"/>
                    </a:solidFill>
                  </a:tcPr>
                </a:tc>
              </a:tr>
              <a:tr h="370840">
                <a:tc>
                  <a:txBody>
                    <a:bodyPr/>
                    <a:lstStyle/>
                    <a:p>
                      <a:pPr rtl="1"/>
                      <a:r>
                        <a:rPr lang="ar-SA" sz="2400" b="1" dirty="0" smtClean="0"/>
                        <a:t>2- مهارات وظيفية</a:t>
                      </a:r>
                      <a:endParaRPr lang="ar-SA" sz="2400" b="1" dirty="0"/>
                    </a:p>
                  </a:txBody>
                  <a:tcPr>
                    <a:solidFill>
                      <a:srgbClr val="FF0000"/>
                    </a:solidFill>
                  </a:tcPr>
                </a:tc>
                <a:tc>
                  <a:txBody>
                    <a:bodyPr/>
                    <a:lstStyle/>
                    <a:p>
                      <a:pPr rtl="1"/>
                      <a:r>
                        <a:rPr lang="ar-SA" sz="2400" b="1" dirty="0" smtClean="0"/>
                        <a:t>2- مهارات يتطلبها موقع العمل الجديد وأهمها</a:t>
                      </a:r>
                      <a:r>
                        <a:rPr lang="ar-SA" sz="2400" b="1" baseline="0" dirty="0" smtClean="0"/>
                        <a:t> مهارات الاتصال كاللغة ،الثقافة العادات والتقاليد ...الخ.</a:t>
                      </a:r>
                      <a:endParaRPr lang="ar-SA" sz="2400" b="1" dirty="0"/>
                    </a:p>
                  </a:txBody>
                  <a:tcPr>
                    <a:solidFill>
                      <a:srgbClr val="FF0000"/>
                    </a:solidFill>
                  </a:tcPr>
                </a:tc>
              </a:tr>
              <a:tr h="370840">
                <a:tc>
                  <a:txBody>
                    <a:bodyPr/>
                    <a:lstStyle/>
                    <a:p>
                      <a:pPr rtl="1"/>
                      <a:r>
                        <a:rPr lang="ar-SA" sz="2800" b="1" dirty="0" smtClean="0">
                          <a:solidFill>
                            <a:schemeClr val="bg1"/>
                          </a:solidFill>
                        </a:rPr>
                        <a:t>3- مهارات إدارية</a:t>
                      </a:r>
                      <a:endParaRPr lang="ar-SA" sz="2800" b="1" dirty="0">
                        <a:solidFill>
                          <a:schemeClr val="bg1"/>
                        </a:solidFill>
                      </a:endParaRPr>
                    </a:p>
                  </a:txBody>
                  <a:tcPr>
                    <a:solidFill>
                      <a:srgbClr val="002060"/>
                    </a:solidFill>
                  </a:tcPr>
                </a:tc>
                <a:tc>
                  <a:txBody>
                    <a:bodyPr/>
                    <a:lstStyle/>
                    <a:p>
                      <a:pPr rtl="1"/>
                      <a:endParaRPr lang="ar-SA" sz="2400" b="1" dirty="0"/>
                    </a:p>
                  </a:txBody>
                  <a:tcPr/>
                </a:tc>
              </a:tr>
            </a:tbl>
          </a:graphicData>
        </a:graphic>
      </p:graphicFrame>
    </p:spTree>
    <p:extLst>
      <p:ext uri="{BB962C8B-B14F-4D97-AF65-F5344CB8AC3E}">
        <p14:creationId xmlns:p14="http://schemas.microsoft.com/office/powerpoint/2010/main" xmlns="" val="31467833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lnRef>
          <a:fillRef idx="1">
            <a:schemeClr val="lt1"/>
          </a:fillRef>
          <a:effectRef idx="0">
            <a:schemeClr val="accent1"/>
          </a:effectRef>
          <a:fontRef idx="minor">
            <a:schemeClr val="dk1"/>
          </a:fontRef>
        </p:style>
        <p:txBody>
          <a:bodyPr>
            <a:normAutofit/>
          </a:bodyPr>
          <a:lstStyle/>
          <a:p>
            <a:r>
              <a:rPr lang="ar-SA" sz="6000" b="1" dirty="0" smtClean="0">
                <a:solidFill>
                  <a:srgbClr val="FFFF00"/>
                </a:solidFill>
              </a:rPr>
              <a:t>مصادر الحصول علي الموظفين</a:t>
            </a:r>
            <a:endParaRPr lang="ar-SA" sz="6000" b="1" dirty="0">
              <a:solidFill>
                <a:srgbClr val="FFFF00"/>
              </a:solidFill>
            </a:endParaRPr>
          </a:p>
        </p:txBody>
      </p:sp>
      <p:sp>
        <p:nvSpPr>
          <p:cNvPr id="3" name="عنصر نائب للمحتوى 2"/>
          <p:cNvSpPr>
            <a:spLocks noGrp="1"/>
          </p:cNvSpPr>
          <p:nvPr>
            <p:ph idx="1"/>
          </p:nvPr>
        </p:nvSpPr>
        <p:spPr>
          <a:xfrm>
            <a:off x="457200" y="1600200"/>
            <a:ext cx="8229600" cy="5141168"/>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buNone/>
            </a:pPr>
            <a:r>
              <a:rPr lang="ar-SA" dirty="0" smtClean="0"/>
              <a:t> </a:t>
            </a:r>
            <a:r>
              <a:rPr lang="ar-SA" b="1" dirty="0" smtClean="0"/>
              <a:t>تسعي الشركة الدولية م.ج للحصول علي الموظفين والإداريين من مصادر مختلفة ،فبالنسبة لهذه الفئة فإن مصادر الحصول عليهم يتم من خلال المصادر التالية:</a:t>
            </a:r>
          </a:p>
          <a:p>
            <a:pPr marL="0" indent="0">
              <a:buNone/>
            </a:pPr>
            <a:r>
              <a:rPr lang="ar-SA" b="1" dirty="0" smtClean="0">
                <a:solidFill>
                  <a:srgbClr val="FF0000"/>
                </a:solidFill>
              </a:rPr>
              <a:t>أولا: المصدر الداخلي </a:t>
            </a:r>
            <a:r>
              <a:rPr lang="ar-SA" b="1" dirty="0" smtClean="0"/>
              <a:t>:</a:t>
            </a:r>
            <a:r>
              <a:rPr lang="ar-SA" sz="3300" b="1" dirty="0" smtClean="0"/>
              <a:t>أي من بين العاملين في الشركة وفروعها ويتم التعامل مع هذا المصدر بأسلوبين:</a:t>
            </a:r>
          </a:p>
          <a:p>
            <a:pPr marL="514350" indent="-514350">
              <a:buAutoNum type="arabic1Minus"/>
            </a:pPr>
            <a:r>
              <a:rPr lang="ar-SA" sz="3300" b="1" dirty="0" smtClean="0">
                <a:solidFill>
                  <a:srgbClr val="FF0000"/>
                </a:solidFill>
              </a:rPr>
              <a:t>أسلوب الحراك الأفقي: </a:t>
            </a:r>
            <a:r>
              <a:rPr lang="ar-SA" sz="3300" b="1" dirty="0" smtClean="0"/>
              <a:t>أي من خلال المناقلات بين الموظفين العاملين في إدارات الشركة وفروعها الخارجية.</a:t>
            </a:r>
          </a:p>
          <a:p>
            <a:pPr marL="514350" indent="-514350">
              <a:buAutoNum type="arabic1Minus"/>
            </a:pPr>
            <a:r>
              <a:rPr lang="ar-SA" sz="3300" b="1" dirty="0" smtClean="0">
                <a:solidFill>
                  <a:srgbClr val="FF0000"/>
                </a:solidFill>
              </a:rPr>
              <a:t>أسلوب الحراك العمودي: </a:t>
            </a:r>
            <a:r>
              <a:rPr lang="ar-SA" sz="3300" b="1" dirty="0" smtClean="0"/>
              <a:t>ويتم ذلك عندما تقوم الشركة الدولية بترقية موظفيها الاداريين من وظائفهم الحالية الي وظائف أعلي ، وينطوي هذا الاسلوب علي أهمية خاصة لا نه يشكل المصدر الاول للحصول علي الموظفين الاكفاء الذين يتم ترشيحهم للقيام بمهام إشرافيه متقدمة سواء من الشركة الام أو من العاملين في فروعها في الدولة المضيفة.</a:t>
            </a:r>
          </a:p>
          <a:p>
            <a:pPr marL="0" indent="0">
              <a:buNone/>
            </a:pPr>
            <a:endParaRPr lang="ar-SA" b="1" dirty="0"/>
          </a:p>
        </p:txBody>
      </p:sp>
    </p:spTree>
    <p:extLst>
      <p:ext uri="{BB962C8B-B14F-4D97-AF65-F5344CB8AC3E}">
        <p14:creationId xmlns:p14="http://schemas.microsoft.com/office/powerpoint/2010/main" xmlns="" val="1680552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50000"/>
            </a:schemeClr>
          </a:solidFill>
        </p:spPr>
        <p:style>
          <a:lnRef idx="2">
            <a:schemeClr val="dk1"/>
          </a:lnRef>
          <a:fillRef idx="1">
            <a:schemeClr val="lt1"/>
          </a:fillRef>
          <a:effectRef idx="0">
            <a:schemeClr val="dk1"/>
          </a:effectRef>
          <a:fontRef idx="minor">
            <a:schemeClr val="dk1"/>
          </a:fontRef>
        </p:style>
        <p:txBody>
          <a:bodyPr/>
          <a:lstStyle/>
          <a:p>
            <a:r>
              <a:rPr lang="ar-SA" b="1" dirty="0" smtClean="0">
                <a:solidFill>
                  <a:srgbClr val="FFC000"/>
                </a:solidFill>
              </a:rPr>
              <a:t>إدارة الموارد البشرية الدولية</a:t>
            </a:r>
            <a:endParaRPr lang="ar-SA" b="1" dirty="0">
              <a:solidFill>
                <a:srgbClr val="FFC000"/>
              </a:solidFill>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ar-SA" dirty="0" smtClean="0"/>
              <a:t> </a:t>
            </a:r>
            <a:r>
              <a:rPr lang="ar-SA" b="1" dirty="0" smtClean="0">
                <a:solidFill>
                  <a:srgbClr val="FF0000"/>
                </a:solidFill>
              </a:rPr>
              <a:t>تعريف ادارة الموارد الدولية :</a:t>
            </a:r>
          </a:p>
          <a:p>
            <a:pPr marL="0" indent="0">
              <a:buNone/>
            </a:pPr>
            <a:r>
              <a:rPr lang="ar-SA" sz="3600" b="1" dirty="0" smtClean="0"/>
              <a:t>1- مجموعة الانشطة المكتسبة من خلال التطوير المستمر في انتقاء القوي العاملة الفعالة لتحقيق أهداف الشركة  الدولية  ، مع تزويدهم بالتدريب والتطوير وتقييم الاداء والثقافة.</a:t>
            </a:r>
          </a:p>
          <a:p>
            <a:pPr marL="0" indent="0">
              <a:buNone/>
            </a:pPr>
            <a:r>
              <a:rPr lang="ar-SA" sz="3600" b="1" dirty="0" smtClean="0"/>
              <a:t>2- الاستراتيجية التي تشمل أنشطة التوظيف ،وتقييم الاداء والتطوير والتعويضات ، وعلاقات العمل في فروع الشركات  م.ج .</a:t>
            </a:r>
            <a:endParaRPr lang="ar-SA" sz="3600" b="1" dirty="0"/>
          </a:p>
        </p:txBody>
      </p:sp>
    </p:spTree>
    <p:extLst>
      <p:ext uri="{BB962C8B-B14F-4D97-AF65-F5344CB8AC3E}">
        <p14:creationId xmlns:p14="http://schemas.microsoft.com/office/powerpoint/2010/main" xmlns="" val="2240218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lnRef>
          <a:fillRef idx="1">
            <a:schemeClr val="lt1"/>
          </a:fillRef>
          <a:effectRef idx="0">
            <a:schemeClr val="accent1"/>
          </a:effectRef>
          <a:fontRef idx="minor">
            <a:schemeClr val="dk1"/>
          </a:fontRef>
        </p:style>
        <p:txBody>
          <a:bodyPr/>
          <a:lstStyle/>
          <a:p>
            <a:r>
              <a:rPr lang="ar-SA" b="1" dirty="0" smtClean="0">
                <a:solidFill>
                  <a:srgbClr val="FFFF00"/>
                </a:solidFill>
              </a:rPr>
              <a:t>ثانيا :المصدر الخارجي</a:t>
            </a:r>
            <a:endParaRPr lang="ar-SA" b="1" dirty="0">
              <a:solidFill>
                <a:srgbClr val="FFFF00"/>
              </a:solidFill>
            </a:endParaRPr>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ar-SA" dirty="0" smtClean="0"/>
              <a:t> </a:t>
            </a:r>
            <a:r>
              <a:rPr lang="ar-SA" b="1" dirty="0" smtClean="0"/>
              <a:t>علي الرغم من أن المصدر الداخلي هو المفضل لدي الشركات م.ج بالنظر الي فؤاده العديدة من حيث زيادة استقرار الموظفين ورفع معنوياتهم وسهولة اندماجهم في الاعمال الدولية ، والمحافظة علي أنماط الاتصال الداخلي بين الفروع والمركز من جهة وبين مدراء الفروع أنفسهم من جهة أخري ...الخ الا ان الاعتماد المطلق علي هذا المصدر ليس مناسبا في كل الاحوال.لذلك تلجأ الشركة الدولية الي المصدر الخارجي للاستفادة من الخبرات الجديدة ، وإمكانية التغيير في العادات والقيم القديمة, وإثراء الثقافة وأساليب العمل الحالية بأفكار بناءة. وتعتمد هذه الشركات المصادر التالية:</a:t>
            </a:r>
            <a:endParaRPr lang="ar-SA" b="1" dirty="0"/>
          </a:p>
        </p:txBody>
      </p:sp>
    </p:spTree>
    <p:extLst>
      <p:ext uri="{BB962C8B-B14F-4D97-AF65-F5344CB8AC3E}">
        <p14:creationId xmlns:p14="http://schemas.microsoft.com/office/powerpoint/2010/main" xmlns="" val="3526848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solidFill>
            <a:srgbClr val="002060"/>
          </a:solidFill>
        </p:spPr>
        <p:txBody>
          <a:bodyPr/>
          <a:lstStyle/>
          <a:p>
            <a:pPr marL="0" lvl="0" indent="0">
              <a:buNone/>
            </a:pPr>
            <a:r>
              <a:rPr lang="ar-SA" sz="4400" b="1" dirty="0">
                <a:solidFill>
                  <a:srgbClr val="FFC000"/>
                </a:solidFill>
              </a:rPr>
              <a:t>وتعتمد هذه الشركات المصادر التالية:</a:t>
            </a:r>
          </a:p>
          <a:p>
            <a:pPr marL="0" indent="0">
              <a:buNone/>
            </a:pPr>
            <a:r>
              <a:rPr lang="ar-SA" b="1" dirty="0" smtClean="0">
                <a:solidFill>
                  <a:srgbClr val="FFFF00"/>
                </a:solidFill>
              </a:rPr>
              <a:t>1</a:t>
            </a:r>
            <a:r>
              <a:rPr lang="ar-SA" sz="4400" b="1" dirty="0" smtClean="0">
                <a:solidFill>
                  <a:srgbClr val="FFFF00"/>
                </a:solidFill>
              </a:rPr>
              <a:t>- طلبات التوظيف التي تصل الي المركز أو الفروع.</a:t>
            </a:r>
          </a:p>
          <a:p>
            <a:pPr marL="0" indent="0">
              <a:buNone/>
            </a:pPr>
            <a:r>
              <a:rPr lang="ar-SA" sz="4400" b="1" dirty="0" smtClean="0">
                <a:solidFill>
                  <a:srgbClr val="FFFF00"/>
                </a:solidFill>
              </a:rPr>
              <a:t>2- الجامعات والمعاهد العليا</a:t>
            </a:r>
          </a:p>
          <a:p>
            <a:pPr marL="0" indent="0">
              <a:buNone/>
            </a:pPr>
            <a:r>
              <a:rPr lang="ar-SA" sz="4400" b="1" dirty="0" smtClean="0">
                <a:solidFill>
                  <a:srgbClr val="FFFF00"/>
                </a:solidFill>
              </a:rPr>
              <a:t>3- الموظفين العاملين في شركات دولية مماثلة </a:t>
            </a:r>
            <a:endParaRPr lang="ar-SA" sz="4400" b="1" dirty="0">
              <a:solidFill>
                <a:srgbClr val="FFFF00"/>
              </a:solidFill>
            </a:endParaRPr>
          </a:p>
        </p:txBody>
      </p:sp>
    </p:spTree>
    <p:extLst>
      <p:ext uri="{BB962C8B-B14F-4D97-AF65-F5344CB8AC3E}">
        <p14:creationId xmlns:p14="http://schemas.microsoft.com/office/powerpoint/2010/main" xmlns="" val="614709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ar-SA" b="1" dirty="0" smtClean="0"/>
              <a:t>استراتيجيات الاختيار والتعيين في الشركات م.ج</a:t>
            </a:r>
            <a:endParaRPr lang="ar-SA" b="1" dirty="0"/>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ar-SA" sz="4400" dirty="0" smtClean="0"/>
              <a:t>التوظيف من البلد الام:</a:t>
            </a:r>
          </a:p>
          <a:p>
            <a:pPr marL="0" indent="0">
              <a:buNone/>
            </a:pPr>
            <a:r>
              <a:rPr lang="ar-SA" sz="4400" b="1" dirty="0" smtClean="0"/>
              <a:t>المزايا :-</a:t>
            </a:r>
          </a:p>
          <a:p>
            <a:pPr marL="0" indent="0">
              <a:buNone/>
            </a:pPr>
            <a:r>
              <a:rPr lang="ar-SA" sz="4400" dirty="0" smtClean="0"/>
              <a:t>1- الولاء للشركة </a:t>
            </a:r>
          </a:p>
          <a:p>
            <a:pPr marL="0" indent="0">
              <a:buNone/>
            </a:pPr>
            <a:r>
              <a:rPr lang="ar-SA" sz="4400" dirty="0" smtClean="0"/>
              <a:t>2- الكفاءة التقنية </a:t>
            </a:r>
          </a:p>
          <a:p>
            <a:pPr marL="0" indent="0">
              <a:buNone/>
            </a:pPr>
            <a:r>
              <a:rPr lang="ar-SA" sz="4400" dirty="0" smtClean="0"/>
              <a:t>3-سهولة الرقابة</a:t>
            </a:r>
            <a:endParaRPr lang="ar-SA" sz="4400" b="1" dirty="0" smtClean="0"/>
          </a:p>
          <a:p>
            <a:pPr marL="0" indent="0">
              <a:buNone/>
            </a:pPr>
            <a:endParaRPr lang="ar-SA" sz="4400" dirty="0" smtClean="0"/>
          </a:p>
          <a:p>
            <a:pPr marL="0" indent="0">
              <a:buNone/>
            </a:pPr>
            <a:endParaRPr lang="ar-SA" dirty="0"/>
          </a:p>
        </p:txBody>
      </p:sp>
    </p:spTree>
    <p:extLst>
      <p:ext uri="{BB962C8B-B14F-4D97-AF65-F5344CB8AC3E}">
        <p14:creationId xmlns:p14="http://schemas.microsoft.com/office/powerpoint/2010/main" xmlns="" val="98650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ar-SA" sz="4400" b="1" dirty="0" smtClean="0"/>
              <a:t>العيوب:</a:t>
            </a:r>
          </a:p>
          <a:p>
            <a:pPr marL="0" indent="0">
              <a:buNone/>
            </a:pPr>
            <a:r>
              <a:rPr lang="ar-SA" sz="4400" b="1" dirty="0" smtClean="0"/>
              <a:t>صعوبة التكيف في الدول الاجنبية.</a:t>
            </a:r>
          </a:p>
          <a:p>
            <a:pPr marL="0" indent="0">
              <a:buNone/>
            </a:pPr>
            <a:r>
              <a:rPr lang="ar-SA" sz="4400" b="1" dirty="0" smtClean="0"/>
              <a:t>2- دفع تكاليف عالية علي التدريب </a:t>
            </a:r>
          </a:p>
          <a:p>
            <a:pPr marL="0" indent="0">
              <a:buNone/>
            </a:pPr>
            <a:r>
              <a:rPr lang="ar-SA" sz="4400" b="1" dirty="0" smtClean="0"/>
              <a:t>3- الضغوط المستمرة في مكان العمل</a:t>
            </a:r>
          </a:p>
          <a:p>
            <a:pPr marL="0" indent="0">
              <a:buNone/>
            </a:pPr>
            <a:r>
              <a:rPr lang="ar-SA" sz="4400" b="1" dirty="0" smtClean="0"/>
              <a:t>4- مشكلات التكيف الاسرية .</a:t>
            </a:r>
          </a:p>
          <a:p>
            <a:pPr marL="0" indent="0">
              <a:buNone/>
            </a:pPr>
            <a:r>
              <a:rPr lang="ar-SA" sz="4400" b="1" dirty="0" smtClean="0"/>
              <a:t>5- صعوبة الرقابة علي الموظف.</a:t>
            </a:r>
            <a:endParaRPr lang="ar-SA" sz="4400" b="1" dirty="0"/>
          </a:p>
        </p:txBody>
      </p:sp>
    </p:spTree>
    <p:extLst>
      <p:ext uri="{BB962C8B-B14F-4D97-AF65-F5344CB8AC3E}">
        <p14:creationId xmlns:p14="http://schemas.microsoft.com/office/powerpoint/2010/main" xmlns="" val="655785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dirty="0" smtClean="0"/>
              <a:t>التوظيف من البلد المضيف</a:t>
            </a:r>
            <a:endParaRPr lang="ar-SA" dirty="0"/>
          </a:p>
        </p:txBody>
      </p:sp>
      <p:sp>
        <p:nvSpPr>
          <p:cNvPr id="3" name="عنصر نائب للمحتوى 2"/>
          <p:cNvSpPr>
            <a:spLocks noGrp="1"/>
          </p:cNvSpPr>
          <p:nvPr>
            <p:ph idx="1"/>
          </p:nvPr>
        </p:nvSpPr>
        <p:spPr>
          <a:xfrm>
            <a:off x="457200" y="1600200"/>
            <a:ext cx="8229600" cy="506916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3600" b="1" dirty="0" smtClean="0">
                <a:solidFill>
                  <a:srgbClr val="FF0000"/>
                </a:solidFill>
              </a:rPr>
              <a:t>2-البلد المضيف المزايا:</a:t>
            </a:r>
          </a:p>
          <a:p>
            <a:pPr marL="0" indent="0">
              <a:buNone/>
            </a:pPr>
            <a:r>
              <a:rPr lang="ar-SA" sz="3600" b="1" dirty="0" smtClean="0"/>
              <a:t>1- تكاليف المحافظة علي الموظف أقل</a:t>
            </a:r>
          </a:p>
          <a:p>
            <a:pPr marL="0" indent="0">
              <a:buNone/>
            </a:pPr>
            <a:r>
              <a:rPr lang="ar-SA" sz="3600" b="1" dirty="0" smtClean="0"/>
              <a:t>2- أمكانية ترقية الموظفين المحليين.</a:t>
            </a:r>
          </a:p>
          <a:p>
            <a:pPr marL="0" indent="0">
              <a:buNone/>
            </a:pPr>
            <a:r>
              <a:rPr lang="ar-SA" sz="3600" b="1" dirty="0" smtClean="0">
                <a:solidFill>
                  <a:srgbClr val="FF0000"/>
                </a:solidFill>
              </a:rPr>
              <a:t>العيوب:</a:t>
            </a:r>
          </a:p>
          <a:p>
            <a:pPr marL="0" indent="0">
              <a:buNone/>
            </a:pPr>
            <a:r>
              <a:rPr lang="ar-SA" sz="3600" b="1" dirty="0" smtClean="0"/>
              <a:t>1- صعوبة الاتصال</a:t>
            </a:r>
          </a:p>
          <a:p>
            <a:pPr marL="0" indent="0">
              <a:buNone/>
            </a:pPr>
            <a:r>
              <a:rPr lang="ar-SA" sz="3600" b="1" dirty="0" smtClean="0"/>
              <a:t>2- ضعف فرص العمل المتاحة أمام الموطنين المحليين.</a:t>
            </a:r>
          </a:p>
          <a:p>
            <a:pPr marL="0" indent="0">
              <a:buNone/>
            </a:pPr>
            <a:endParaRPr lang="ar-SA" sz="3600" b="1" dirty="0"/>
          </a:p>
        </p:txBody>
      </p:sp>
    </p:spTree>
    <p:extLst>
      <p:ext uri="{BB962C8B-B14F-4D97-AF65-F5344CB8AC3E}">
        <p14:creationId xmlns:p14="http://schemas.microsoft.com/office/powerpoint/2010/main" xmlns="" val="3839587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SA" dirty="0" smtClean="0"/>
              <a:t>التوظيف من بلد ثالث</a:t>
            </a:r>
            <a:endParaRPr lang="ar-SA" dirty="0"/>
          </a:p>
        </p:txBody>
      </p:sp>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buNone/>
            </a:pPr>
            <a:r>
              <a:rPr lang="ar-SA" sz="3600" b="1" dirty="0" smtClean="0"/>
              <a:t>المزايا:</a:t>
            </a:r>
          </a:p>
          <a:p>
            <a:pPr marL="0" indent="0">
              <a:buNone/>
            </a:pPr>
            <a:r>
              <a:rPr lang="ar-SA" dirty="0" smtClean="0"/>
              <a:t>1</a:t>
            </a:r>
            <a:r>
              <a:rPr lang="ar-SA" sz="3600" b="1" dirty="0" smtClean="0"/>
              <a:t>- مدراء دوليون </a:t>
            </a:r>
          </a:p>
          <a:p>
            <a:pPr marL="0" indent="0">
              <a:buNone/>
            </a:pPr>
            <a:r>
              <a:rPr lang="ar-SA" sz="3600" b="1" dirty="0" smtClean="0"/>
              <a:t>2- أقل تكلفة</a:t>
            </a:r>
          </a:p>
          <a:p>
            <a:pPr marL="0" indent="0">
              <a:buNone/>
            </a:pPr>
            <a:r>
              <a:rPr lang="ar-SA" sz="4000" b="1" dirty="0" smtClean="0"/>
              <a:t>العيوب:</a:t>
            </a:r>
          </a:p>
          <a:p>
            <a:pPr marL="0" indent="0">
              <a:buNone/>
            </a:pPr>
            <a:r>
              <a:rPr lang="ar-SA" sz="4000" b="1" dirty="0" smtClean="0"/>
              <a:t>1- حساسية البلد المضيف</a:t>
            </a:r>
          </a:p>
          <a:p>
            <a:pPr marL="0" indent="0">
              <a:buNone/>
            </a:pPr>
            <a:r>
              <a:rPr lang="ar-SA" sz="4000" b="1" dirty="0" smtClean="0"/>
              <a:t>2- منافسة الموظفين المحليين</a:t>
            </a:r>
            <a:endParaRPr lang="ar-SA" sz="4000" b="1" dirty="0"/>
          </a:p>
        </p:txBody>
      </p:sp>
    </p:spTree>
    <p:extLst>
      <p:ext uri="{BB962C8B-B14F-4D97-AF65-F5344CB8AC3E}">
        <p14:creationId xmlns:p14="http://schemas.microsoft.com/office/powerpoint/2010/main" xmlns="" val="341130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fontScale="90000"/>
          </a:bodyPr>
          <a:lstStyle/>
          <a:p>
            <a:r>
              <a:rPr lang="ar-SA" dirty="0" smtClean="0"/>
              <a:t/>
            </a:r>
            <a:br>
              <a:rPr lang="ar-SA" dirty="0" smtClean="0"/>
            </a:br>
            <a:r>
              <a:rPr lang="ar-SA" sz="4000" b="1" dirty="0" smtClean="0">
                <a:solidFill>
                  <a:srgbClr val="FFFF00"/>
                </a:solidFill>
              </a:rPr>
              <a:t>أهمية إدارة الموارد البشرية في المنظمات الدولية :</a:t>
            </a:r>
            <a:br>
              <a:rPr lang="ar-SA" sz="4000" b="1" dirty="0" smtClean="0">
                <a:solidFill>
                  <a:srgbClr val="FFFF00"/>
                </a:solidFill>
              </a:rPr>
            </a:br>
            <a:endParaRPr lang="ar-SA" sz="4000" b="1" dirty="0">
              <a:solidFill>
                <a:srgbClr val="FFFF00"/>
              </a:solidFill>
            </a:endParaRPr>
          </a:p>
        </p:txBody>
      </p:sp>
      <p:sp>
        <p:nvSpPr>
          <p:cNvPr id="3" name="عنصر نائب للمحتوى 2"/>
          <p:cNvSpPr>
            <a:spLocks noGrp="1"/>
          </p:cNvSpPr>
          <p:nvPr>
            <p:ph idx="1"/>
          </p:nvPr>
        </p:nvSpPr>
        <p:spPr>
          <a:solidFill>
            <a:srgbClr val="002060"/>
          </a:solidFill>
        </p:spPr>
        <p:txBody>
          <a:bodyPr>
            <a:noAutofit/>
          </a:bodyPr>
          <a:lstStyle/>
          <a:p>
            <a:pPr marL="0" lvl="0" indent="0" algn="just">
              <a:spcBef>
                <a:spcPts val="0"/>
              </a:spcBef>
              <a:buNone/>
              <a:defRPr/>
            </a:pPr>
            <a:r>
              <a:rPr lang="ar-SA" sz="2400" b="1" dirty="0" smtClean="0">
                <a:solidFill>
                  <a:srgbClr val="FFC000"/>
                </a:solidFill>
                <a:cs typeface="Times New Roman"/>
              </a:rPr>
              <a:t>1-اتساع </a:t>
            </a:r>
            <a:r>
              <a:rPr lang="ar-SA" sz="2400" b="1" dirty="0">
                <a:solidFill>
                  <a:srgbClr val="FFC000"/>
                </a:solidFill>
                <a:cs typeface="Times New Roman"/>
              </a:rPr>
              <a:t>الرقعة الجغرافية التي يجب إدارتها مما يستلزم قوة بشرية على مستوى عالي من الكفاءة ، قادرة على </a:t>
            </a:r>
            <a:r>
              <a:rPr lang="ar-SA" sz="2400" b="1" dirty="0" smtClean="0">
                <a:solidFill>
                  <a:srgbClr val="FFC000"/>
                </a:solidFill>
                <a:cs typeface="Times New Roman"/>
              </a:rPr>
              <a:t>اتخاذ </a:t>
            </a:r>
            <a:r>
              <a:rPr lang="ar-SA" sz="2400" b="1" dirty="0">
                <a:solidFill>
                  <a:srgbClr val="FFC000"/>
                </a:solidFill>
                <a:cs typeface="Times New Roman"/>
              </a:rPr>
              <a:t>القرارات الرئيسية الهامة بمعزل عن الإدارة العليا .</a:t>
            </a:r>
          </a:p>
          <a:p>
            <a:pPr marL="0" lvl="0" indent="0" algn="just">
              <a:spcBef>
                <a:spcPts val="0"/>
              </a:spcBef>
              <a:buNone/>
              <a:defRPr/>
            </a:pPr>
            <a:endParaRPr lang="ar-SA" sz="2400" b="1" dirty="0">
              <a:solidFill>
                <a:srgbClr val="FFC000"/>
              </a:solidFill>
              <a:cs typeface="Times New Roman"/>
            </a:endParaRPr>
          </a:p>
          <a:p>
            <a:pPr marL="0" lvl="0" indent="0" algn="just">
              <a:spcBef>
                <a:spcPts val="0"/>
              </a:spcBef>
              <a:buNone/>
              <a:defRPr/>
            </a:pPr>
            <a:r>
              <a:rPr lang="ar-SA" sz="2400" b="1" dirty="0" smtClean="0">
                <a:solidFill>
                  <a:srgbClr val="FFC000"/>
                </a:solidFill>
                <a:cs typeface="Times New Roman"/>
              </a:rPr>
              <a:t>2- </a:t>
            </a:r>
            <a:r>
              <a:rPr lang="ar-SA" sz="2400" b="1" dirty="0">
                <a:solidFill>
                  <a:srgbClr val="FFC000"/>
                </a:solidFill>
                <a:cs typeface="Times New Roman"/>
              </a:rPr>
              <a:t>اختلاف الأنظمة الاجتماعية والاقتصادية في المناطق التي تمارس فيها المنشآت الدولية أعمالها ، الأمر الذي يستوجب وجود إدارة قادرة على تكييف ظروف المنظمة وسياساتها وفقا لهذه المتغيرات .</a:t>
            </a:r>
          </a:p>
          <a:p>
            <a:pPr marL="0" lvl="0" indent="0" algn="just">
              <a:spcBef>
                <a:spcPts val="0"/>
              </a:spcBef>
              <a:buNone/>
              <a:defRPr/>
            </a:pPr>
            <a:endParaRPr lang="ar-SA" sz="2400" b="1" dirty="0">
              <a:solidFill>
                <a:srgbClr val="FFC000"/>
              </a:solidFill>
              <a:cs typeface="Times New Roman"/>
            </a:endParaRPr>
          </a:p>
          <a:p>
            <a:pPr marL="0" lvl="0" indent="0" algn="just">
              <a:spcBef>
                <a:spcPts val="0"/>
              </a:spcBef>
              <a:buNone/>
              <a:defRPr/>
            </a:pPr>
            <a:r>
              <a:rPr lang="ar-SA" sz="2400" b="1" dirty="0" smtClean="0">
                <a:solidFill>
                  <a:srgbClr val="FFC000"/>
                </a:solidFill>
                <a:cs typeface="Times New Roman"/>
              </a:rPr>
              <a:t>3- </a:t>
            </a:r>
            <a:r>
              <a:rPr lang="ar-SA" sz="2400" b="1" dirty="0">
                <a:solidFill>
                  <a:srgbClr val="FFC000"/>
                </a:solidFill>
                <a:cs typeface="Times New Roman"/>
              </a:rPr>
              <a:t>إن استثمار المنشآت الدولية لأموالها في مناطق مختلفة من العالم يعرض الشركة للكثير من مخاطر الاستثمار في تلك المناطق ، لذلك توجب أن يكون لدى هذه المنشآت الدولية إدارات قادرة على التنبؤ </a:t>
            </a:r>
            <a:r>
              <a:rPr lang="ar-SA" sz="2400" b="1" dirty="0" smtClean="0">
                <a:solidFill>
                  <a:srgbClr val="FFC000"/>
                </a:solidFill>
                <a:cs typeface="Times New Roman"/>
              </a:rPr>
              <a:t>بالاتجاهات </a:t>
            </a:r>
            <a:r>
              <a:rPr lang="ar-SA" sz="2400" b="1" dirty="0">
                <a:solidFill>
                  <a:srgbClr val="FFC000"/>
                </a:solidFill>
                <a:cs typeface="Times New Roman"/>
              </a:rPr>
              <a:t>السياسية </a:t>
            </a:r>
            <a:r>
              <a:rPr lang="ar-SA" sz="2400" b="1" dirty="0" smtClean="0">
                <a:solidFill>
                  <a:srgbClr val="FFC000"/>
                </a:solidFill>
                <a:cs typeface="Times New Roman"/>
              </a:rPr>
              <a:t>والاقتصادية </a:t>
            </a:r>
            <a:r>
              <a:rPr lang="ar-SA" sz="2400" b="1" dirty="0">
                <a:solidFill>
                  <a:srgbClr val="FFC000"/>
                </a:solidFill>
                <a:cs typeface="Times New Roman"/>
              </a:rPr>
              <a:t>ومحاولة استقراء نتائجها ومدى تأثيرها على المنظمة .</a:t>
            </a:r>
          </a:p>
          <a:p>
            <a:pPr marL="0" indent="0">
              <a:buNone/>
            </a:pPr>
            <a:endParaRPr lang="ar-SA" sz="3600" dirty="0">
              <a:solidFill>
                <a:srgbClr val="FFC000"/>
              </a:solidFill>
            </a:endParaRPr>
          </a:p>
        </p:txBody>
      </p:sp>
    </p:spTree>
    <p:extLst>
      <p:ext uri="{BB962C8B-B14F-4D97-AF65-F5344CB8AC3E}">
        <p14:creationId xmlns:p14="http://schemas.microsoft.com/office/powerpoint/2010/main" xmlns="" val="3914878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75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ar-SA" sz="3600" b="1" dirty="0" smtClean="0">
                <a:solidFill>
                  <a:srgbClr val="FFC000"/>
                </a:solidFill>
              </a:rPr>
              <a:t>الفرق بين إدارة الموارد البشرية </a:t>
            </a:r>
            <a:r>
              <a:rPr lang="ar-SA" sz="3600" b="1" dirty="0" smtClean="0">
                <a:solidFill>
                  <a:srgbClr val="FFC000"/>
                </a:solidFill>
              </a:rPr>
              <a:t>الدولية </a:t>
            </a:r>
            <a:r>
              <a:rPr lang="ar-SA" sz="3600" b="1" dirty="0" smtClean="0">
                <a:solidFill>
                  <a:srgbClr val="FFC000"/>
                </a:solidFill>
              </a:rPr>
              <a:t>والمحلية</a:t>
            </a:r>
            <a:endParaRPr lang="ar-SA" sz="3600" b="1" dirty="0">
              <a:solidFill>
                <a:srgbClr val="FFC000"/>
              </a:solidFill>
            </a:endParaRPr>
          </a:p>
        </p:txBody>
      </p:sp>
      <p:sp>
        <p:nvSpPr>
          <p:cNvPr id="3" name="عنصر نائب للمحتوى 2"/>
          <p:cNvSpPr>
            <a:spLocks noGrp="1"/>
          </p:cNvSpPr>
          <p:nvPr>
            <p:ph idx="1"/>
          </p:nvPr>
        </p:nvSpPr>
        <p:spPr>
          <a:solidFill>
            <a:srgbClr val="FFC000"/>
          </a:solidFill>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ar-SA" sz="5400" dirty="0" smtClean="0"/>
              <a:t>1- اسوق العمل </a:t>
            </a:r>
          </a:p>
          <a:p>
            <a:pPr marL="0" indent="0">
              <a:buNone/>
            </a:pPr>
            <a:r>
              <a:rPr lang="ar-SA" sz="5400" dirty="0" smtClean="0"/>
              <a:t>2- مشكلات التنقل بين الدول</a:t>
            </a:r>
          </a:p>
          <a:p>
            <a:pPr marL="0" indent="0">
              <a:buNone/>
            </a:pPr>
            <a:r>
              <a:rPr lang="ar-SA" sz="5400" dirty="0" smtClean="0"/>
              <a:t>3- الاساليب والممارسات الادارية </a:t>
            </a:r>
          </a:p>
          <a:p>
            <a:pPr marL="0" indent="0">
              <a:buNone/>
            </a:pPr>
            <a:r>
              <a:rPr lang="ar-SA" sz="5400" dirty="0" smtClean="0"/>
              <a:t>4- التحكم والسيطرة</a:t>
            </a:r>
            <a:endParaRPr lang="ar-SA" sz="5400" dirty="0"/>
          </a:p>
        </p:txBody>
      </p:sp>
    </p:spTree>
    <p:extLst>
      <p:ext uri="{BB962C8B-B14F-4D97-AF65-F5344CB8AC3E}">
        <p14:creationId xmlns:p14="http://schemas.microsoft.com/office/powerpoint/2010/main" xmlns="" val="330339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buNone/>
            </a:pPr>
            <a:r>
              <a:rPr lang="ar-SA" sz="4300" b="1" dirty="0" smtClean="0">
                <a:solidFill>
                  <a:srgbClr val="FF0000"/>
                </a:solidFill>
              </a:rPr>
              <a:t>1-أسواق العمل </a:t>
            </a:r>
            <a:r>
              <a:rPr lang="en-US" sz="4300" b="1" dirty="0" smtClean="0">
                <a:solidFill>
                  <a:srgbClr val="FF0000"/>
                </a:solidFill>
              </a:rPr>
              <a:t>Labour Market</a:t>
            </a:r>
          </a:p>
          <a:p>
            <a:pPr marL="0" indent="0">
              <a:buNone/>
            </a:pPr>
            <a:r>
              <a:rPr lang="ar-SA" sz="3600" b="1" dirty="0"/>
              <a:t> </a:t>
            </a:r>
            <a:r>
              <a:rPr lang="ar-SA" sz="3500" b="1" dirty="0" smtClean="0"/>
              <a:t>تختلف أسواق العمل من بلد الي آخر , وفي هذه الاسواق مزيجا من الافراد الذين يملكون مهارات ومعارف علمية عالية وأخري فنية ، ومن مختلف الاعمار ، وكل منهم يعمل في بلده بأجر , وظرف مختلف ، إن هذا العرض من قوة العمل في أي سوق عرضة للطلب من جانب الشركات متعددة الجنسيات ، وهذه الشركات تبحث عن أسواق العمل التي تتميز بنوعية جيدة من المهارات والمعارف العلمية والتقنية .</a:t>
            </a:r>
            <a:endParaRPr lang="ar-SA" sz="3500" b="1" dirty="0"/>
          </a:p>
        </p:txBody>
      </p:sp>
    </p:spTree>
    <p:extLst>
      <p:ext uri="{BB962C8B-B14F-4D97-AF65-F5344CB8AC3E}">
        <p14:creationId xmlns:p14="http://schemas.microsoft.com/office/powerpoint/2010/main" xmlns="" val="3230446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buNone/>
            </a:pPr>
            <a:r>
              <a:rPr lang="ar-SA" sz="4000" b="1" dirty="0" smtClean="0">
                <a:solidFill>
                  <a:srgbClr val="FF0000"/>
                </a:solidFill>
              </a:rPr>
              <a:t> 2- مشكلات التنقل بين الدول:</a:t>
            </a:r>
          </a:p>
          <a:p>
            <a:pPr marL="0" indent="0">
              <a:buNone/>
            </a:pPr>
            <a:r>
              <a:rPr lang="ar-SA" sz="4000" b="1" dirty="0" smtClean="0"/>
              <a:t>هناك العديد من القيود والصعوبات القانونية والاقتصادية والثقافية علي حركة الموظفين الاداريين والعمال من دولة الي أخري في الوقت الذي تكون فيه ش.م.ج بحاجة شديدة لسد النقص في احتياجاتها من سوق العمل ,مما يرفع من تكاليف اعمالها الدولية أو تعطيلها في بعض الاحيان.</a:t>
            </a:r>
            <a:endParaRPr lang="ar-SA" sz="4000" b="1" dirty="0"/>
          </a:p>
        </p:txBody>
      </p:sp>
    </p:spTree>
    <p:extLst>
      <p:ext uri="{BB962C8B-B14F-4D97-AF65-F5344CB8AC3E}">
        <p14:creationId xmlns:p14="http://schemas.microsoft.com/office/powerpoint/2010/main" xmlns="" val="2654571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buNone/>
            </a:pPr>
            <a:r>
              <a:rPr lang="ar-SA" b="1" dirty="0" smtClean="0">
                <a:solidFill>
                  <a:srgbClr val="FF0000"/>
                </a:solidFill>
              </a:rPr>
              <a:t>3- الاساليب والممارسات الادارية :</a:t>
            </a:r>
          </a:p>
          <a:p>
            <a:pPr marL="0" indent="0">
              <a:buNone/>
            </a:pPr>
            <a:r>
              <a:rPr lang="ar-SA" sz="3600" b="1" dirty="0" smtClean="0">
                <a:solidFill>
                  <a:schemeClr val="tx1"/>
                </a:solidFill>
              </a:rPr>
              <a:t>إن الاساليب والممارسات الادارية ، أنماط الادارة تختلف من دولة لأخري كذلك سلوكيات والطبائع والقيم المختلفة تشكل مشكلة حقيقية  للموظفين الدوليين وأصحاب الاعمال ، تكمن المشكلة الحقيقية  في هذا المجال في صعوبة فهم مثل هذه الممارسات من ناحية وتعقد من عملية التنسيق بين مراكز القيادة الادارية والموظفين والعمال التابعين ، بل تخفض من كفاءة الموظف خاصة عندما يعمل ويتنقل بين بلد وآخر من ناحية أخري.</a:t>
            </a:r>
            <a:endParaRPr lang="ar-SA" sz="3600" b="1" dirty="0">
              <a:solidFill>
                <a:schemeClr val="tx1"/>
              </a:solidFill>
            </a:endParaRPr>
          </a:p>
        </p:txBody>
      </p:sp>
    </p:spTree>
    <p:extLst>
      <p:ext uri="{BB962C8B-B14F-4D97-AF65-F5344CB8AC3E}">
        <p14:creationId xmlns:p14="http://schemas.microsoft.com/office/powerpoint/2010/main" xmlns="" val="2464567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buNone/>
            </a:pPr>
            <a:r>
              <a:rPr lang="ar-SA" dirty="0" smtClean="0"/>
              <a:t>4</a:t>
            </a:r>
            <a:r>
              <a:rPr lang="ar-SA" sz="3600" b="1" dirty="0" smtClean="0">
                <a:solidFill>
                  <a:srgbClr val="FF0000"/>
                </a:solidFill>
              </a:rPr>
              <a:t>- التحكم والسيطرة :</a:t>
            </a:r>
          </a:p>
          <a:p>
            <a:pPr marL="0" indent="0">
              <a:buNone/>
            </a:pPr>
            <a:r>
              <a:rPr lang="ar-SA" sz="3600" b="1" dirty="0">
                <a:solidFill>
                  <a:srgbClr val="FF0000"/>
                </a:solidFill>
              </a:rPr>
              <a:t> </a:t>
            </a:r>
            <a:r>
              <a:rPr lang="ar-SA" sz="3600" b="1" dirty="0" smtClean="0">
                <a:solidFill>
                  <a:srgbClr val="FF0000"/>
                </a:solidFill>
              </a:rPr>
              <a:t> </a:t>
            </a:r>
            <a:r>
              <a:rPr lang="ar-SA" sz="3600" b="1" dirty="0" smtClean="0"/>
              <a:t>ذكرنا سابقا أن المسافات الجغرافية  التي تفصل بين المركز والفروع ، والتنوع المستمر للمنتجات والمهارات والمعارف يجعل من عملية التحكم بالعمليات الخارجية اصعب بكثير من العمليات المحلية . </a:t>
            </a:r>
            <a:r>
              <a:rPr lang="ar-SA" sz="3600" b="1" dirty="0"/>
              <a:t>ان </a:t>
            </a:r>
            <a:r>
              <a:rPr lang="ar-SA" sz="3600" b="1" dirty="0" smtClean="0"/>
              <a:t>هذه المشكلة تؤثر بصورة مباشرة علي إدارة الموارد البشرية الدولية ، خاصة فيما يتعلق بوضع سياسات الموظفين والاجراءات والقواعد المنظمة للعمليات الانتاجية ، وتأخذ بعدا أكثر تعقيدا يؤثر علي الانجاز الفعلي لطواقم الموظفين الاداريين وفي العلاقات التنسيقية مع المركز.</a:t>
            </a:r>
            <a:endParaRPr lang="ar-SA" sz="3600" b="1" dirty="0"/>
          </a:p>
        </p:txBody>
      </p:sp>
    </p:spTree>
    <p:extLst>
      <p:ext uri="{BB962C8B-B14F-4D97-AF65-F5344CB8AC3E}">
        <p14:creationId xmlns:p14="http://schemas.microsoft.com/office/powerpoint/2010/main" xmlns="" val="2554184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75000"/>
            </a:schemeClr>
          </a:solidFill>
        </p:spPr>
        <p:txBody>
          <a:bodyPr>
            <a:normAutofit/>
          </a:bodyPr>
          <a:lstStyle/>
          <a:p>
            <a:r>
              <a:rPr lang="ar-SA" sz="5400" b="1" dirty="0" smtClean="0">
                <a:solidFill>
                  <a:srgbClr val="FFFF00"/>
                </a:solidFill>
              </a:rPr>
              <a:t>احتياجات الكادر الاداري الدولي</a:t>
            </a:r>
            <a:endParaRPr lang="ar-SA" sz="5400" b="1" dirty="0">
              <a:solidFill>
                <a:srgbClr val="FFFF00"/>
              </a:solidFill>
            </a:endParaRPr>
          </a:p>
        </p:txBody>
      </p:sp>
      <p:sp>
        <p:nvSpPr>
          <p:cNvPr id="3" name="عنصر نائب للمحتوى 2"/>
          <p:cNvSpPr>
            <a:spLocks noGrp="1"/>
          </p:cNvSpPr>
          <p:nvPr>
            <p:ph idx="1"/>
          </p:nvPr>
        </p:nvSpPr>
        <p:spPr>
          <a:xfrm>
            <a:off x="467544" y="1556792"/>
            <a:ext cx="82296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ar-SA" sz="3600" b="1" dirty="0" smtClean="0">
                <a:solidFill>
                  <a:srgbClr val="FF0000"/>
                </a:solidFill>
              </a:rPr>
              <a:t>يتكون الكادر الاداري من مجموعتين:</a:t>
            </a:r>
          </a:p>
          <a:p>
            <a:pPr marL="0" indent="0">
              <a:buNone/>
            </a:pPr>
            <a:r>
              <a:rPr lang="ar-SA" sz="3600" b="1" dirty="0" smtClean="0"/>
              <a:t>1- مجموعة الاداريين التنفيذين الذي يتم تدريبهم وتوظيفهم والحفاظ عليهم في الشركة .</a:t>
            </a:r>
          </a:p>
          <a:p>
            <a:pPr marL="0" indent="0">
              <a:buNone/>
            </a:pPr>
            <a:r>
              <a:rPr lang="ar-SA" sz="3600" b="1" dirty="0" smtClean="0"/>
              <a:t>2- مجموعة غير الاداريين الذين يتم تدريبهم وتوظيفهم من أجل القيام بمهام خارجيه وهم العمال والتقنيون .</a:t>
            </a:r>
            <a:endParaRPr lang="ar-SA" sz="3600" b="1" dirty="0"/>
          </a:p>
        </p:txBody>
      </p:sp>
    </p:spTree>
    <p:extLst>
      <p:ext uri="{BB962C8B-B14F-4D97-AF65-F5344CB8AC3E}">
        <p14:creationId xmlns:p14="http://schemas.microsoft.com/office/powerpoint/2010/main" xmlns="" val="1303793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TotalTime>
  <Words>1369</Words>
  <Application>Microsoft Office PowerPoint</Application>
  <PresentationFormat>Affichage à l'écran (4:3)</PresentationFormat>
  <Paragraphs>100</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نسق Office</vt:lpstr>
      <vt:lpstr>إدارة الموارد البشرية الدولية</vt:lpstr>
      <vt:lpstr>إدارة الموارد البشرية الدولية</vt:lpstr>
      <vt:lpstr> أهمية إدارة الموارد البشرية في المنظمات الدولية : </vt:lpstr>
      <vt:lpstr>الفرق بين إدارة الموارد البشرية الدولية والمحلية</vt:lpstr>
      <vt:lpstr>Diapositive 5</vt:lpstr>
      <vt:lpstr>Diapositive 6</vt:lpstr>
      <vt:lpstr>Diapositive 7</vt:lpstr>
      <vt:lpstr>Diapositive 8</vt:lpstr>
      <vt:lpstr>احتياجات الكادر الاداري الدولي</vt:lpstr>
      <vt:lpstr>مجالات العمل الدولية </vt:lpstr>
      <vt:lpstr>فلسفة اختيار تعيين الكادر الوظيفي</vt:lpstr>
      <vt:lpstr>Diapositive 12</vt:lpstr>
      <vt:lpstr>Diapositive 13</vt:lpstr>
      <vt:lpstr>Diapositive 14</vt:lpstr>
      <vt:lpstr>Diapositive 15</vt:lpstr>
      <vt:lpstr>Diapositive 16</vt:lpstr>
      <vt:lpstr>تحديد المهارات الوظيفية  Skills Determining</vt:lpstr>
      <vt:lpstr>تحديد المهارات الوظيفية للإداريين علي اختلاف مستوياتهم الوظيفية</vt:lpstr>
      <vt:lpstr>مصادر الحصول علي الموظفين</vt:lpstr>
      <vt:lpstr>ثانيا :المصدر الخارجي</vt:lpstr>
      <vt:lpstr>Diapositive 21</vt:lpstr>
      <vt:lpstr>استراتيجيات الاختيار والتعيين في الشركات م.ج</vt:lpstr>
      <vt:lpstr>Diapositive 23</vt:lpstr>
      <vt:lpstr>التوظيف من البلد المضيف</vt:lpstr>
      <vt:lpstr>التوظيف من بلد ثالث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HP-7</dc:creator>
  <cp:lastModifiedBy>samsung</cp:lastModifiedBy>
  <cp:revision>33</cp:revision>
  <dcterms:created xsi:type="dcterms:W3CDTF">2015-08-24T05:26:29Z</dcterms:created>
  <dcterms:modified xsi:type="dcterms:W3CDTF">2016-11-07T20:11:08Z</dcterms:modified>
</cp:coreProperties>
</file>